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2" r:id="rId5"/>
    <p:sldId id="278" r:id="rId6"/>
    <p:sldId id="265" r:id="rId7"/>
    <p:sldId id="286" r:id="rId8"/>
    <p:sldId id="281" r:id="rId9"/>
    <p:sldId id="266" r:id="rId10"/>
    <p:sldId id="267" r:id="rId11"/>
    <p:sldId id="274" r:id="rId12"/>
    <p:sldId id="27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89767" autoAdjust="0"/>
  </p:normalViewPr>
  <p:slideViewPr>
    <p:cSldViewPr>
      <p:cViewPr>
        <p:scale>
          <a:sx n="86" d="100"/>
          <a:sy n="86" d="100"/>
        </p:scale>
        <p:origin x="-7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" smtClean="0"/>
              <a:t>Фольклор </a:t>
            </a:r>
            <a:r>
              <a:rPr lang="ru" dirty="0" smtClean="0"/>
              <a:t>как один из приемов </a:t>
            </a:r>
            <a:r>
              <a:rPr lang="ru" dirty="0"/>
              <a:t>общения педагога с детьми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/>
              <a:t>Учим общаться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d3.mycdn.me/image?id=838187837120&amp;t=20&amp;plc=WEB&amp;tkn=*4jiHjvjBkEU_nQFnud10kIjPb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68667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 smtClean="0"/>
              <a:t/>
            </a:r>
            <a:br>
              <a:rPr lang="ru" dirty="0" smtClean="0"/>
            </a:br>
            <a:r>
              <a:rPr lang="ru" dirty="0" smtClean="0"/>
              <a:t>Формы </a:t>
            </a:r>
            <a:r>
              <a:rPr lang="ru" dirty="0"/>
              <a:t>участия взрослого, способствующего развитию ребенка, росту его личности, культурному обогащению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274838"/>
            <a:ext cx="71151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Воздерживаться от вмешательства в дела ребенка;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Привлекать к занятиям;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Озадачивать, будить мысль;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Вовлекать, увлекать;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Поддерживать;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Заражать энтузиазмом, вдохновлять;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/>
              <a:t>Служить образцом.</a:t>
            </a:r>
          </a:p>
        </p:txBody>
      </p:sp>
    </p:spTree>
    <p:extLst>
      <p:ext uri="{BB962C8B-B14F-4D97-AF65-F5344CB8AC3E}">
        <p14:creationId xmlns:p14="http://schemas.microsoft.com/office/powerpoint/2010/main" val="36553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Методическая поддержка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noska.ru/images/covers/c0/67/c067767a-a74b-5d7e-aeea-116f6dc3de6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600200"/>
            <a:ext cx="33604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knigisosklada.ru/images/books/1850/big/1850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04" y="1591677"/>
            <a:ext cx="3499396" cy="45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6768752" cy="44930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Актуальность проблемы</a:t>
            </a:r>
          </a:p>
          <a:p>
            <a:r>
              <a:rPr lang="ru-RU" dirty="0"/>
              <a:t>Терминология</a:t>
            </a:r>
          </a:p>
          <a:p>
            <a:r>
              <a:rPr lang="ru-RU" dirty="0"/>
              <a:t>Формы </a:t>
            </a:r>
            <a:r>
              <a:rPr lang="ru-RU" dirty="0" smtClean="0"/>
              <a:t>общения по </a:t>
            </a:r>
          </a:p>
          <a:p>
            <a:r>
              <a:rPr lang="ru-RU" dirty="0" smtClean="0"/>
              <a:t>М.И. Лисиной</a:t>
            </a:r>
          </a:p>
          <a:p>
            <a:endParaRPr lang="ru-RU" dirty="0"/>
          </a:p>
          <a:p>
            <a:r>
              <a:rPr lang="ru-RU" dirty="0" smtClean="0"/>
              <a:t>Фольклор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 </a:t>
            </a:r>
            <a:r>
              <a:rPr lang="ru-RU" dirty="0" smtClean="0"/>
              <a:t>один из приемов общения </a:t>
            </a:r>
            <a:r>
              <a:rPr lang="ru-RU" dirty="0"/>
              <a:t>с </a:t>
            </a:r>
            <a:r>
              <a:rPr lang="ru-RU" dirty="0" smtClean="0"/>
              <a:t>детьми</a:t>
            </a:r>
            <a:endParaRPr lang="ru-RU" dirty="0"/>
          </a:p>
        </p:txBody>
      </p:sp>
      <p:pic>
        <p:nvPicPr>
          <p:cNvPr id="1026" name="Picture 2" descr="Майя Ивановна Лис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1872208" cy="23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196752"/>
            <a:ext cx="3911980" cy="4824537"/>
          </a:xfrm>
        </p:spPr>
        <p:txBody>
          <a:bodyPr>
            <a:normAutofit/>
          </a:bodyPr>
          <a:lstStyle/>
          <a:p>
            <a:endParaRPr lang="ru-RU" u="sng" dirty="0" smtClean="0"/>
          </a:p>
          <a:p>
            <a:endParaRPr lang="ru-RU" u="sng" dirty="0"/>
          </a:p>
          <a:p>
            <a:r>
              <a:rPr lang="ru-RU" u="sng" dirty="0" smtClean="0"/>
              <a:t>С</a:t>
            </a:r>
            <a:r>
              <a:rPr lang="ru" u="sng" dirty="0" smtClean="0"/>
              <a:t>амоутверждение</a:t>
            </a:r>
          </a:p>
          <a:p>
            <a:pPr marL="0" indent="0">
              <a:buNone/>
            </a:pPr>
            <a:endParaRPr lang="ru" u="sng" dirty="0" smtClean="0"/>
          </a:p>
          <a:p>
            <a:r>
              <a:rPr lang="ru" u="sng" dirty="0"/>
              <a:t>Э</a:t>
            </a:r>
            <a:r>
              <a:rPr lang="ru" u="sng" dirty="0" smtClean="0"/>
              <a:t>моциональное развитие</a:t>
            </a:r>
            <a:r>
              <a:rPr lang="ru" dirty="0" smtClean="0"/>
              <a:t> </a:t>
            </a:r>
          </a:p>
          <a:p>
            <a:endParaRPr lang="ru" sz="3600" dirty="0" smtClean="0"/>
          </a:p>
          <a:p>
            <a:endParaRPr lang="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271742" cy="3744416"/>
          </a:xfrm>
        </p:spPr>
      </p:pic>
    </p:spTree>
    <p:extLst>
      <p:ext uri="{BB962C8B-B14F-4D97-AF65-F5344CB8AC3E}">
        <p14:creationId xmlns:p14="http://schemas.microsoft.com/office/powerpoint/2010/main" val="23521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– это…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36" y="1157775"/>
            <a:ext cx="3661505" cy="25592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3087" y="2017753"/>
            <a:ext cx="5236432" cy="345041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36" y="3861048"/>
            <a:ext cx="3661505" cy="25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Форма общения – </a:t>
            </a:r>
            <a:r>
              <a:rPr lang="ru" dirty="0" smtClean="0"/>
              <a:t>это...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196752"/>
            <a:ext cx="7139323" cy="5184576"/>
          </a:xfrm>
        </p:spPr>
      </p:pic>
    </p:spTree>
    <p:extLst>
      <p:ext uri="{BB962C8B-B14F-4D97-AF65-F5344CB8AC3E}">
        <p14:creationId xmlns:p14="http://schemas.microsoft.com/office/powerpoint/2010/main" val="17007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«Воспитание, созданное самим народом и основанное на народных началах, имеет ту воспитательную силу, которой нет в самых лучших системах, основанных на народных идеях»; «Мудрость предков – зеркало для потомков» </a:t>
            </a:r>
          </a:p>
          <a:p>
            <a:pPr marL="0" indent="0" algn="r">
              <a:buNone/>
            </a:pPr>
            <a:r>
              <a:rPr lang="ru-RU" dirty="0" smtClean="0"/>
              <a:t>К.Д. Ушинский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4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ормы общения по </a:t>
            </a:r>
            <a:br>
              <a:rPr lang="ru-RU" dirty="0" smtClean="0"/>
            </a:br>
            <a:r>
              <a:rPr lang="ru-RU" dirty="0" smtClean="0"/>
              <a:t>М.И. Лисиной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628801"/>
            <a:ext cx="73928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Ситуативно-личностное </a:t>
            </a:r>
            <a:r>
              <a:rPr lang="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общение</a:t>
            </a:r>
            <a:br>
              <a:rPr lang="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Первое полугодие </a:t>
            </a:r>
            <a:r>
              <a:rPr lang="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жизни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Ситуативно-деловая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форма общения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С 6-ти месяцев до 3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лет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Внеситуативно-познавательная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форма общения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с 3 до 5-ти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лет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Внеситуативно-личностная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форма общения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с 5-ти до 7-ми лет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342900" indent="-342900">
              <a:buAutoNum type="arabicPeriod"/>
            </a:pPr>
            <a:endParaRPr lang="ru" sz="2800" dirty="0" smtClean="0"/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23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/>
              <a:t>1. Ситуативно-личностное общение</a:t>
            </a:r>
            <a:br>
              <a:rPr lang="ru" dirty="0"/>
            </a:br>
            <a:r>
              <a:rPr lang="ru" dirty="0"/>
              <a:t>Первое полугодие жизни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967334"/>
            <a:ext cx="5742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7078" y="2967335"/>
            <a:ext cx="4011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91116" y="2967334"/>
            <a:ext cx="3527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mp3fitnes.ru/uploads/images/ivan_urgant_kolibelna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80" y="1639341"/>
            <a:ext cx="34231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img0.liveinternet.ru/images/attach/c/10/127/64/127064708_4003916_20151228_132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600200"/>
            <a:ext cx="4104456" cy="45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32656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Ситуативно-деловая форма общения</a:t>
            </a:r>
            <a:br>
              <a:rPr lang="ru-RU" dirty="0"/>
            </a:br>
            <a:r>
              <a:rPr lang="ru-RU" dirty="0"/>
              <a:t>С 6-ти месяцев до 3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90336"/>
            <a:ext cx="3743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29202" y="2274837"/>
            <a:ext cx="35575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2" descr="http://itd3.mycdn.me/image?id=838187837120&amp;t=20&amp;plc=WEB&amp;tkn=*4jiHjvjBkEU_nQFnud10kIjPb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32" y="1772816"/>
            <a:ext cx="6462539" cy="43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936</TotalTime>
  <Words>132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MS_RU_RU_6_8March_StylishFlowersOnWhite_2007v_Russia</vt:lpstr>
      <vt:lpstr>Фольклор как один из приемов общения педагога с детьми</vt:lpstr>
      <vt:lpstr>План</vt:lpstr>
      <vt:lpstr>Актуальность</vt:lpstr>
      <vt:lpstr>Общение – это…</vt:lpstr>
      <vt:lpstr>Форма общения – это...</vt:lpstr>
      <vt:lpstr>ФОЛЬКЛОР…</vt:lpstr>
      <vt:lpstr>Формы общения по  М.И. Лисиной</vt:lpstr>
      <vt:lpstr>1. Ситуативно-личностное общение Первое полугодие жизни</vt:lpstr>
      <vt:lpstr>Ситуативно-деловая форма общения С 6-ти месяцев до 3 лет</vt:lpstr>
      <vt:lpstr>Презентация PowerPoint</vt:lpstr>
      <vt:lpstr> Формы участия взрослого, способствующего развитию ребенка, росту его личности, культурному обогащению</vt:lpstr>
      <vt:lpstr>Методическая поддержка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общения педагога с детьми</dc:title>
  <dc:subject>Шаблон оформления</dc:subject>
  <dc:creator>User</dc:creator>
  <dc:description>Корпорация Майкрософт
Шаблон оформления</dc:description>
  <cp:lastModifiedBy>Lego</cp:lastModifiedBy>
  <cp:revision>54</cp:revision>
  <dcterms:created xsi:type="dcterms:W3CDTF">2018-02-21T07:04:52Z</dcterms:created>
  <dcterms:modified xsi:type="dcterms:W3CDTF">2019-02-06T04:48:47Z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